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9" r:id="rId3"/>
    <p:sldId id="258" r:id="rId4"/>
    <p:sldId id="271" r:id="rId5"/>
    <p:sldId id="266" r:id="rId6"/>
    <p:sldId id="272" r:id="rId7"/>
    <p:sldId id="273" r:id="rId8"/>
    <p:sldId id="281" r:id="rId9"/>
    <p:sldId id="274" r:id="rId10"/>
    <p:sldId id="275" r:id="rId11"/>
    <p:sldId id="276" r:id="rId12"/>
    <p:sldId id="277" r:id="rId13"/>
    <p:sldId id="278" r:id="rId14"/>
    <p:sldId id="283" r:id="rId15"/>
    <p:sldId id="282" r:id="rId16"/>
    <p:sldId id="265" r:id="rId17"/>
    <p:sldId id="287" r:id="rId18"/>
    <p:sldId id="284" r:id="rId19"/>
    <p:sldId id="285" r:id="rId20"/>
    <p:sldId id="288" r:id="rId21"/>
    <p:sldId id="289" r:id="rId22"/>
    <p:sldId id="279" r:id="rId23"/>
    <p:sldId id="291" r:id="rId24"/>
    <p:sldId id="268" r:id="rId25"/>
    <p:sldId id="270" r:id="rId26"/>
    <p:sldId id="290" r:id="rId27"/>
    <p:sldId id="293" r:id="rId28"/>
    <p:sldId id="294" r:id="rId29"/>
    <p:sldId id="295" r:id="rId30"/>
    <p:sldId id="296" r:id="rId31"/>
    <p:sldId id="297" r:id="rId32"/>
    <p:sldId id="29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83A"/>
    <a:srgbClr val="73B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47" autoAdjust="0"/>
  </p:normalViewPr>
  <p:slideViewPr>
    <p:cSldViewPr snapToGrid="0" snapToObjects="1">
      <p:cViewPr varScale="1">
        <p:scale>
          <a:sx n="78" d="100"/>
          <a:sy n="78" d="100"/>
        </p:scale>
        <p:origin x="-2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A7E2F-914F-5643-A123-046B71ED9720}" type="datetimeFigureOut">
              <a:rPr lang="en-US" smtClean="0"/>
              <a:t>7/18/13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85C9-B667-D34B-9996-145ECBC31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4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51CD2-D2F9-DA49-9E7C-7A974A3834EA}" type="datetimeFigureOut">
              <a:rPr lang="en-US" smtClean="0"/>
              <a:t>7/18/13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527ED-A472-6844-B63D-FE9ABB54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3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0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4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3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1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D2698F9-BDD5-C749-A16F-B08A2986A491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en-US" sz="1800" dirty="0">
                <a:latin typeface="Arial" charset="0"/>
              </a:rPr>
              <a:t>Social sensors deployed as:</a:t>
            </a:r>
          </a:p>
          <a:p>
            <a:pPr eaLnBrk="1" hangingPunct="1">
              <a:spcBef>
                <a:spcPct val="0"/>
              </a:spcBef>
            </a:pPr>
            <a:endParaRPr kumimoji="1" lang="en-US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sz="1800" dirty="0">
                <a:latin typeface="Arial" charset="0"/>
              </a:rPr>
              <a:t>Web applications</a:t>
            </a:r>
            <a:endParaRPr lang="en-US" sz="1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Content sharing monitors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Mobile applications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Bluetooth-enabled location recorders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Cell phone-recorded mobility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Bluetooth-enabled collocation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latin typeface="Arial" charset="0"/>
              </a:rPr>
              <a:t>Etc.</a:t>
            </a:r>
          </a:p>
          <a:p>
            <a:pPr eaLnBrk="1" hangingPunct="1">
              <a:spcBef>
                <a:spcPct val="0"/>
              </a:spcBef>
            </a:pPr>
            <a:endParaRPr lang="en-US" sz="1800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5614050-2B2F-1D49-97FD-002B477FDDFF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>
              <a:latin typeface="Calibri" charset="0"/>
            </a:endParaRPr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800">
                <a:latin typeface="Arial" charset="0"/>
              </a:rPr>
              <a:t>Examples of social sensors from other studies</a:t>
            </a:r>
          </a:p>
          <a:p>
            <a:pPr eaLnBrk="1" hangingPunct="1">
              <a:spcBef>
                <a:spcPct val="0"/>
              </a:spcBef>
            </a:pPr>
            <a:endParaRPr lang="en-US" sz="18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8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4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4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9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7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6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8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307048-5717-7643-9053-572047FE861D}" type="datetime1">
              <a:rPr lang="en-US" smtClean="0"/>
              <a:t>7/18/13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3B67E2-B72B-074D-98B6-3FAC61D9DAF1}" type="datetime1">
              <a:rPr lang="en-US" smtClean="0"/>
              <a:t>7/18/13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551EF6-C8F7-0940-8971-9391E2F524AE}" type="datetime1">
              <a:rPr lang="en-US" smtClean="0"/>
              <a:t>7/18/13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2C0BC-CFA4-A445-96E5-17B3980D6193}" type="datetime1">
              <a:rPr lang="en-US" smtClean="0"/>
              <a:t>7/18/13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9AD2C-EDEC-F845-A29D-9FA262798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9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ACFDDE-EDD6-D046-A4F1-9B66EFCFA2A5}" type="datetime1">
              <a:rPr lang="en-US" smtClean="0"/>
              <a:t>7/18/13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ABE63-507C-D545-926E-BC52F80F9ED1}" type="datetime1">
              <a:rPr lang="en-US" smtClean="0"/>
              <a:t>7/18/13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EDFF0C-E78A-FE4E-BBF3-CD6E000EA2D1}" type="datetime1">
              <a:rPr lang="en-US" smtClean="0"/>
              <a:t>7/18/13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3B6F0A-FFC4-7348-99B7-90259F59E360}" type="datetime1">
              <a:rPr lang="en-US" smtClean="0"/>
              <a:t>7/18/13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B1C221-214E-0949-857A-449424AFA84A}" type="datetime1">
              <a:rPr lang="en-US" smtClean="0"/>
              <a:t>7/18/13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38AD2E-61B3-BF48-A6C8-AE849062D8F0}" type="datetime1">
              <a:rPr lang="en-US" smtClean="0"/>
              <a:t>7/18/13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1FD147-11CE-7C46-855A-164E7DA4C066}" type="datetime1">
              <a:rPr lang="en-US" smtClean="0"/>
              <a:t>7/18/13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D9D845-B928-8443-959B-12F469530C72}" type="datetime1">
              <a:rPr lang="en-US" smtClean="0"/>
              <a:t>7/18/13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8964"/>
            <a:ext cx="8008428" cy="184342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115639"/>
                </a:solidFill>
              </a:rPr>
              <a:t>Aegis: A Semantic Implementation of Privacy as Contextual Integrity in Social Ecosystems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8386" y="3403995"/>
            <a:ext cx="6400800" cy="1076187"/>
          </a:xfrm>
        </p:spPr>
        <p:txBody>
          <a:bodyPr/>
          <a:lstStyle/>
          <a:p>
            <a:r>
              <a:rPr lang="en-US" dirty="0" smtClean="0">
                <a:solidFill>
                  <a:srgbClr val="73B632"/>
                </a:solidFill>
              </a:rPr>
              <a:t>Imrul Kayes, Adriana Iamnitchi</a:t>
            </a:r>
            <a:endParaRPr lang="en-US" dirty="0">
              <a:solidFill>
                <a:srgbClr val="73B6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3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System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800"/>
            <a:ext cx="8686800" cy="5712332"/>
          </a:xfr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U</a:t>
            </a:r>
            <a:r>
              <a:rPr lang="en-US" sz="2200" dirty="0" smtClean="0">
                <a:latin typeface="Arial"/>
                <a:cs typeface="Arial"/>
              </a:rPr>
              <a:t>nrestricted </a:t>
            </a:r>
            <a:r>
              <a:rPr lang="en-US" sz="2200" dirty="0">
                <a:latin typeface="Arial"/>
                <a:cs typeface="Arial"/>
              </a:rPr>
              <a:t>set of disjoint social </a:t>
            </a:r>
            <a:r>
              <a:rPr lang="en-US" sz="2200" dirty="0" smtClean="0">
                <a:latin typeface="Arial"/>
                <a:cs typeface="Arial"/>
              </a:rPr>
              <a:t>contexts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user belongs to only one social context at any </a:t>
            </a:r>
            <a:r>
              <a:rPr lang="en-US" sz="2200" dirty="0" smtClean="0">
                <a:latin typeface="Arial"/>
                <a:cs typeface="Arial"/>
              </a:rPr>
              <a:t>time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user can have one or more roles in every social context s/he is </a:t>
            </a:r>
            <a:r>
              <a:rPr lang="en-US" sz="2200" dirty="0" smtClean="0">
                <a:latin typeface="Arial"/>
                <a:cs typeface="Arial"/>
              </a:rPr>
              <a:t>part of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Each </a:t>
            </a:r>
            <a:r>
              <a:rPr lang="en-US" sz="2200" dirty="0">
                <a:latin typeface="Arial"/>
                <a:cs typeface="Arial"/>
              </a:rPr>
              <a:t>piece of data (resource) is </a:t>
            </a:r>
            <a:r>
              <a:rPr lang="en-US" sz="2200" dirty="0" smtClean="0">
                <a:latin typeface="Arial"/>
                <a:cs typeface="Arial"/>
              </a:rPr>
              <a:t>assigned (created) </a:t>
            </a:r>
            <a:r>
              <a:rPr lang="en-US" sz="2200" dirty="0">
                <a:latin typeface="Arial"/>
                <a:cs typeface="Arial"/>
              </a:rPr>
              <a:t>to only one </a:t>
            </a:r>
            <a:r>
              <a:rPr lang="en-US" sz="2200" dirty="0" smtClean="0">
                <a:latin typeface="Arial"/>
                <a:cs typeface="Arial"/>
              </a:rPr>
              <a:t>context</a:t>
            </a:r>
          </a:p>
          <a:p>
            <a:r>
              <a:rPr lang="en-US" sz="2200" dirty="0" smtClean="0">
                <a:latin typeface="Arial"/>
                <a:cs typeface="Arial"/>
              </a:rPr>
              <a:t>Shared data(resources) are replicated in </a:t>
            </a:r>
            <a:r>
              <a:rPr lang="en-US" sz="2200" dirty="0">
                <a:latin typeface="Arial"/>
                <a:cs typeface="Arial"/>
              </a:rPr>
              <a:t>each of the other users’ current </a:t>
            </a:r>
            <a:r>
              <a:rPr lang="en-US" sz="2200" dirty="0" smtClean="0">
                <a:latin typeface="Arial"/>
                <a:cs typeface="Arial"/>
              </a:rPr>
              <a:t>contexts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request for a resource is made on behalf of the requester’s role in the particular context in which the requester is when the request is </a:t>
            </a:r>
            <a:r>
              <a:rPr lang="en-US" sz="2200" dirty="0" smtClean="0">
                <a:latin typeface="Arial"/>
                <a:cs typeface="Arial"/>
              </a:rPr>
              <a:t>made 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A </a:t>
            </a:r>
            <a:r>
              <a:rPr lang="en-US" sz="2200" dirty="0">
                <a:latin typeface="Arial"/>
                <a:cs typeface="Arial"/>
              </a:rPr>
              <a:t>request specifies an action, which could be read, write, delete or replicate to another user’s ownership. </a:t>
            </a:r>
          </a:p>
          <a:p>
            <a:pPr marL="114300" indent="-457200">
              <a:buFont typeface="+mj-lt"/>
              <a:buAutoNum type="arabicPeriod"/>
            </a:pPr>
            <a:endParaRPr lang="en-US" sz="2200" dirty="0"/>
          </a:p>
          <a:p>
            <a:pPr marL="114300" indent="-457200"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4" y="1141096"/>
            <a:ext cx="6370731" cy="56125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31834" y="6356350"/>
            <a:ext cx="2133600" cy="365125"/>
          </a:xfrm>
        </p:spPr>
        <p:txBody>
          <a:bodyPr/>
          <a:lstStyle/>
          <a:p>
            <a:fld id="{7760F7F0-C605-A048-B318-547C4C7684A2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237957" y="5240452"/>
            <a:ext cx="1993593" cy="105159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Oval 7"/>
          <p:cNvSpPr/>
          <p:nvPr/>
        </p:nvSpPr>
        <p:spPr>
          <a:xfrm>
            <a:off x="3946651" y="3769277"/>
            <a:ext cx="1101640" cy="699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Oval 8"/>
          <p:cNvSpPr/>
          <p:nvPr/>
        </p:nvSpPr>
        <p:spPr>
          <a:xfrm>
            <a:off x="3553096" y="2186201"/>
            <a:ext cx="1913206" cy="166345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49525" y="1606875"/>
            <a:ext cx="1551806" cy="12544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37957" y="3286714"/>
            <a:ext cx="1382653" cy="11017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5941" y="1646124"/>
            <a:ext cx="1382653" cy="11017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71103" y="2973875"/>
            <a:ext cx="1725039" cy="15271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159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513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Policy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34026"/>
            <a:ext cx="8536757" cy="85927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A policy is deﬁned as a set of RDF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statements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Policies obey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the two information norms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of CI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0043" y="1791015"/>
            <a:ext cx="8536757" cy="85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u="sng" dirty="0" smtClean="0">
                <a:solidFill>
                  <a:srgbClr val="000000"/>
                </a:solidFill>
                <a:latin typeface="Arial"/>
                <a:cs typeface="Arial"/>
              </a:rPr>
              <a:t>Norms of appropriateness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cs typeface="Arial"/>
              </a:rPr>
              <a:t>: Bob’s colleagues can read his professional groups in the Professional context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66" y="2728577"/>
            <a:ext cx="790533" cy="79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459" y="2724899"/>
            <a:ext cx="795528" cy="7955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029999" y="3510303"/>
            <a:ext cx="1973264" cy="0"/>
          </a:xfrm>
          <a:prstGeom prst="straightConnector1">
            <a:avLst/>
          </a:prstGeom>
          <a:ln w="12700" cmpd="sng"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77631" y="3480425"/>
            <a:ext cx="135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Colleagues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9466" y="3636503"/>
            <a:ext cx="91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96733" y="3652578"/>
            <a:ext cx="91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4307" y="3343601"/>
            <a:ext cx="1846460" cy="366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08459" y="2909969"/>
            <a:ext cx="251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Professional Groups?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1897129" y="2942119"/>
            <a:ext cx="2106134" cy="0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90802" y="2539725"/>
            <a:ext cx="65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90" y="4228727"/>
            <a:ext cx="795528" cy="795528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4437352" y="3520427"/>
            <a:ext cx="1816742" cy="1344879"/>
          </a:xfrm>
          <a:prstGeom prst="straightConnector1">
            <a:avLst/>
          </a:prstGeom>
          <a:ln w="12700" cmpd="sng">
            <a:solidFill>
              <a:srgbClr val="31859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2012016">
            <a:off x="4677556" y="4206594"/>
            <a:ext cx="115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teammate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4618188" y="3363346"/>
            <a:ext cx="1780602" cy="1263145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168058">
            <a:off x="4512831" y="365217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Professional Groups?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720218" y="3021582"/>
            <a:ext cx="1864954" cy="1278667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12016">
            <a:off x="5522145" y="3263227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601431" y="5079702"/>
            <a:ext cx="84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66" name="Notched Right Arrow 65"/>
          <p:cNvSpPr/>
          <p:nvPr/>
        </p:nvSpPr>
        <p:spPr>
          <a:xfrm rot="19037640">
            <a:off x="3074548" y="3942565"/>
            <a:ext cx="869100" cy="795528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97164" y="4300249"/>
            <a:ext cx="3199930" cy="242122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ASK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where {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rdf:type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p:requestor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p:allowed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p:read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p:read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p:performedOn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Bob.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se:isColleagueOf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Bob.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Bob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se:professionalMember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?group.}</a:t>
            </a:r>
          </a:p>
          <a:p>
            <a:pPr algn="ct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073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14" grpId="0"/>
      <p:bldP spid="15" grpId="0"/>
      <p:bldP spid="16" grpId="0"/>
      <p:bldP spid="36" grpId="0"/>
      <p:bldP spid="41" grpId="0"/>
      <p:bldP spid="49" grpId="0"/>
      <p:bldP spid="54" grpId="0"/>
      <p:bldP spid="59" grpId="0"/>
      <p:bldP spid="60" grpId="0"/>
      <p:bldP spid="66" grpId="0" animBg="1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Policy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938"/>
            <a:ext cx="8229600" cy="8592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u="sng" dirty="0">
                <a:solidFill>
                  <a:srgbClr val="000000"/>
                </a:solidFill>
                <a:latin typeface="Arial"/>
                <a:cs typeface="Arial"/>
              </a:rPr>
              <a:t>Norms of distribution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: policy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restricts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the access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to Bob’s photos if they are 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shared</a:t>
            </a:r>
          </a:p>
          <a:p>
            <a:pPr marL="457200" lvl="1" indent="0">
              <a:buNone/>
            </a:pP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66" y="2728577"/>
            <a:ext cx="790533" cy="79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845" y="2724899"/>
            <a:ext cx="795528" cy="795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90" y="4228727"/>
            <a:ext cx="795528" cy="795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7312" y="3572203"/>
            <a:ext cx="91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6317" y="3572203"/>
            <a:ext cx="91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2815" y="5015402"/>
            <a:ext cx="84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97845" y="3391827"/>
            <a:ext cx="229631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72377" y="339182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 flipV="1">
            <a:off x="2029999" y="3122663"/>
            <a:ext cx="2135846" cy="18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53497" y="2466033"/>
            <a:ext cx="1713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contents</a:t>
            </a:r>
          </a:p>
          <a:p>
            <a:r>
              <a:rPr lang="en-US" dirty="0" smtClean="0"/>
              <a:t>(e.g., Photo)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774978" y="3649027"/>
            <a:ext cx="1649606" cy="1269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373231">
            <a:off x="4883656" y="407621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894235" y="3504352"/>
            <a:ext cx="1546426" cy="11091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960344">
            <a:off x="5333536" y="3708528"/>
            <a:ext cx="85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Photo?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71082" y="3240964"/>
            <a:ext cx="1546426" cy="1116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960344">
            <a:off x="5749011" y="3463835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4" name="Notched Right Arrow 33"/>
          <p:cNvSpPr/>
          <p:nvPr/>
        </p:nvSpPr>
        <p:spPr>
          <a:xfrm rot="19037640">
            <a:off x="3476473" y="3781815"/>
            <a:ext cx="869100" cy="795528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9089" y="4139499"/>
            <a:ext cx="3199930" cy="242122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15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r>
              <a:rPr lang="en-US" sz="1500" dirty="0" smtClean="0">
                <a:solidFill>
                  <a:srgbClr val="000000"/>
                </a:solidFill>
                <a:latin typeface="Arial"/>
                <a:cs typeface="Arial"/>
              </a:rPr>
              <a:t>ASK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where {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rdf:type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p:requestor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p:allowed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p:read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lvl="1"/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p:read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p:performedOn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Bob.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req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se:isFriendOf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Bob.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Bob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se:hasPhoto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?photo.</a:t>
            </a:r>
          </a:p>
          <a:p>
            <a:pPr lvl="1"/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?photo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se:status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/>
                <a:cs typeface="Arial"/>
              </a:rPr>
              <a:t>se:notShared</a:t>
            </a:r>
            <a:r>
              <a:rPr lang="en-US" sz="1500" dirty="0">
                <a:solidFill>
                  <a:srgbClr val="000000"/>
                </a:solidFill>
                <a:latin typeface="Arial"/>
                <a:cs typeface="Arial"/>
              </a:rPr>
              <a:t>}</a:t>
            </a:r>
          </a:p>
          <a:p>
            <a:endParaRPr lang="en-US" sz="1500" dirty="0"/>
          </a:p>
          <a:p>
            <a:pPr algn="ctr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0744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18" grpId="0"/>
      <p:bldP spid="21" grpId="0"/>
      <p:bldP spid="30" grpId="0"/>
      <p:bldP spid="33" grpId="0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7" y="2885473"/>
            <a:ext cx="6197532" cy="2849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8777" y="1417638"/>
            <a:ext cx="76080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Ontology defines hierarchy among resources (user data)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Context inference is possible for each resource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14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459836" y="4388477"/>
            <a:ext cx="1736356" cy="626925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49527" y="5026367"/>
            <a:ext cx="2918377" cy="503435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3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Handling Flow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20" y="1283198"/>
            <a:ext cx="6268132" cy="46830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73977" y="1977226"/>
            <a:ext cx="2395528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29905" y="2620226"/>
            <a:ext cx="2210975" cy="10448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51461" y="3592451"/>
            <a:ext cx="1728653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61419" y="5130385"/>
            <a:ext cx="1728653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24789" y="4294485"/>
            <a:ext cx="1459190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1690" y="5130385"/>
            <a:ext cx="1459190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05194" y="3490109"/>
            <a:ext cx="1340538" cy="8359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74348" y="5210759"/>
            <a:ext cx="1151459" cy="75552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83172" y="3986288"/>
            <a:ext cx="1928493" cy="111194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75208" y="4230183"/>
            <a:ext cx="2275955" cy="9484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5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7" grpId="1" animBg="1"/>
      <p:bldP spid="7" grpId="2" animBg="1"/>
      <p:bldP spid="8" grpId="1" animBg="1"/>
      <p:bldP spid="8" grpId="2" animBg="1"/>
      <p:bldP spid="9" grpId="1" animBg="1"/>
      <p:bldP spid="9" grpId="2" animBg="1"/>
      <p:bldP spid="10" grpId="1" animBg="1"/>
      <p:bldP spid="10" grpId="2" animBg="1"/>
      <p:bldP spid="11" grpId="1" animBg="1"/>
      <p:bldP spid="11" grpId="2" animBg="1"/>
      <p:bldP spid="12" grpId="1" animBg="1"/>
      <p:bldP spid="12" grpId="2" animBg="1"/>
      <p:bldP spid="13" grpId="1" animBg="1"/>
      <p:bldP spid="13" grpId="2" animBg="1"/>
      <p:bldP spid="14" grpId="1" animBg="1"/>
      <p:bldP spid="15" grpId="1" animBg="1"/>
      <p:bldP spid="1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Implemented the </a:t>
            </a:r>
            <a:r>
              <a:rPr lang="en-US" sz="2800" dirty="0">
                <a:latin typeface="Arial"/>
                <a:cs typeface="Arial"/>
              </a:rPr>
              <a:t>prototype </a:t>
            </a:r>
            <a:r>
              <a:rPr lang="en-US" sz="2800" dirty="0" smtClean="0">
                <a:latin typeface="Arial"/>
                <a:cs typeface="Arial"/>
              </a:rPr>
              <a:t>in </a:t>
            </a:r>
            <a:r>
              <a:rPr lang="en-US" sz="2800" dirty="0">
                <a:latin typeface="Arial"/>
                <a:cs typeface="Arial"/>
              </a:rPr>
              <a:t>Java </a:t>
            </a:r>
            <a:r>
              <a:rPr lang="en-US" sz="2800" dirty="0" smtClean="0">
                <a:latin typeface="Arial"/>
                <a:cs typeface="Arial"/>
              </a:rPr>
              <a:t>Platform Standard </a:t>
            </a:r>
            <a:r>
              <a:rPr lang="en-US" sz="2800" dirty="0">
                <a:latin typeface="Arial"/>
                <a:cs typeface="Arial"/>
              </a:rPr>
              <a:t>Edition 6 (Java SE 6</a:t>
            </a:r>
            <a:r>
              <a:rPr lang="en-US" sz="2800" dirty="0" smtClean="0">
                <a:latin typeface="Arial"/>
                <a:cs typeface="Arial"/>
              </a:rPr>
              <a:t>)</a:t>
            </a:r>
          </a:p>
          <a:p>
            <a:r>
              <a:rPr lang="en-US" sz="2800" dirty="0" smtClean="0">
                <a:latin typeface="Arial"/>
                <a:cs typeface="Arial"/>
              </a:rPr>
              <a:t>Jena’s </a:t>
            </a:r>
            <a:r>
              <a:rPr lang="en-US" sz="2800" dirty="0">
                <a:latin typeface="Arial"/>
                <a:cs typeface="Arial"/>
              </a:rPr>
              <a:t>APIs for RDF data management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Ontology: Jena’s </a:t>
            </a:r>
            <a:r>
              <a:rPr lang="en-US" sz="2800" dirty="0" smtClean="0">
                <a:latin typeface="Arial"/>
                <a:cs typeface="Arial"/>
              </a:rPr>
              <a:t>API </a:t>
            </a:r>
            <a:r>
              <a:rPr lang="en-US" sz="2800" dirty="0">
                <a:latin typeface="Arial"/>
                <a:cs typeface="Arial"/>
              </a:rPr>
              <a:t>for handling </a:t>
            </a:r>
            <a:r>
              <a:rPr lang="en-US" sz="2800" dirty="0" smtClean="0">
                <a:latin typeface="Arial"/>
                <a:cs typeface="Arial"/>
              </a:rPr>
              <a:t>OWL ontologies</a:t>
            </a:r>
          </a:p>
          <a:p>
            <a:r>
              <a:rPr lang="en-US" sz="2800" dirty="0" smtClean="0">
                <a:latin typeface="Arial"/>
                <a:cs typeface="Arial"/>
              </a:rPr>
              <a:t>leveraged TDB </a:t>
            </a:r>
            <a:r>
              <a:rPr lang="en-US" sz="2800" dirty="0">
                <a:latin typeface="Arial"/>
                <a:cs typeface="Arial"/>
              </a:rPr>
              <a:t>for persistent storage of knowledge </a:t>
            </a:r>
            <a:r>
              <a:rPr lang="en-US" sz="2800" dirty="0" smtClean="0">
                <a:latin typeface="Arial"/>
                <a:cs typeface="Arial"/>
              </a:rPr>
              <a:t>base</a:t>
            </a:r>
          </a:p>
          <a:p>
            <a:r>
              <a:rPr lang="en-US" sz="2800" dirty="0" smtClean="0">
                <a:latin typeface="Arial"/>
                <a:cs typeface="Arial"/>
              </a:rPr>
              <a:t>SPARQL</a:t>
            </a:r>
            <a:r>
              <a:rPr lang="en-US" sz="2800" dirty="0">
                <a:latin typeface="Arial"/>
                <a:cs typeface="Arial"/>
              </a:rPr>
              <a:t>: Jena’s query engine</a:t>
            </a:r>
            <a:endParaRPr lang="en-US" sz="2800" dirty="0" smtClean="0">
              <a:latin typeface="Arial"/>
              <a:cs typeface="Arial"/>
            </a:endParaRP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1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Arial"/>
                <a:cs typeface="Arial"/>
              </a:rPr>
              <a:t>Objective:</a:t>
            </a:r>
          </a:p>
          <a:p>
            <a:pPr lvl="1"/>
            <a:r>
              <a:rPr lang="en-US" sz="3000" dirty="0">
                <a:latin typeface="Arial"/>
                <a:cs typeface="Arial"/>
              </a:rPr>
              <a:t>P</a:t>
            </a:r>
            <a:r>
              <a:rPr lang="en-US" sz="3000" dirty="0" smtClean="0">
                <a:latin typeface="Arial"/>
                <a:cs typeface="Arial"/>
              </a:rPr>
              <a:t>erformance </a:t>
            </a:r>
            <a:r>
              <a:rPr lang="en-US" sz="3000" dirty="0">
                <a:latin typeface="Arial"/>
                <a:cs typeface="Arial"/>
              </a:rPr>
              <a:t>of the policy engine in executing default </a:t>
            </a:r>
            <a:r>
              <a:rPr lang="en-US" sz="3000" dirty="0" smtClean="0">
                <a:latin typeface="Arial"/>
                <a:cs typeface="Arial"/>
              </a:rPr>
              <a:t>policies for </a:t>
            </a:r>
            <a:r>
              <a:rPr lang="en-US" sz="3000" dirty="0">
                <a:latin typeface="Arial"/>
                <a:cs typeface="Arial"/>
              </a:rPr>
              <a:t>realistic </a:t>
            </a:r>
            <a:r>
              <a:rPr lang="en-US" sz="3000" dirty="0" smtClean="0">
                <a:latin typeface="Arial"/>
                <a:cs typeface="Arial"/>
              </a:rPr>
              <a:t>workloads</a:t>
            </a:r>
          </a:p>
          <a:p>
            <a:pPr lvl="1"/>
            <a:r>
              <a:rPr lang="en-US" sz="3000" dirty="0">
                <a:latin typeface="Arial"/>
                <a:cs typeface="Arial"/>
              </a:rPr>
              <a:t>S</a:t>
            </a:r>
            <a:r>
              <a:rPr lang="en-US" sz="3000" dirty="0" smtClean="0">
                <a:latin typeface="Arial"/>
                <a:cs typeface="Arial"/>
              </a:rPr>
              <a:t>calability of </a:t>
            </a:r>
            <a:r>
              <a:rPr lang="en-US" sz="3000" dirty="0">
                <a:latin typeface="Arial"/>
                <a:cs typeface="Arial"/>
              </a:rPr>
              <a:t>the policy engine in executing default </a:t>
            </a:r>
            <a:r>
              <a:rPr lang="en-US" sz="3000" dirty="0" smtClean="0">
                <a:latin typeface="Arial"/>
                <a:cs typeface="Arial"/>
              </a:rPr>
              <a:t>policies</a:t>
            </a:r>
          </a:p>
          <a:p>
            <a:pPr lvl="1"/>
            <a:r>
              <a:rPr lang="en-US" sz="3000" dirty="0">
                <a:latin typeface="Arial"/>
                <a:cs typeface="Arial"/>
              </a:rPr>
              <a:t>O</a:t>
            </a:r>
            <a:r>
              <a:rPr lang="en-US" sz="3000" dirty="0" smtClean="0">
                <a:latin typeface="Arial"/>
                <a:cs typeface="Arial"/>
              </a:rPr>
              <a:t>verhead </a:t>
            </a:r>
            <a:r>
              <a:rPr lang="en-US" sz="3000" dirty="0">
                <a:latin typeface="Arial"/>
                <a:cs typeface="Arial"/>
              </a:rPr>
              <a:t>induced by default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Three real networks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52" y="2193774"/>
            <a:ext cx="5406624" cy="1028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3249778"/>
            <a:ext cx="777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Thirteen test cases (100~70,000 users): snowball sampling from the networks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Social ecosystems knowledge base including Person, Relationships and Groups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 smtClean="0">
                <a:latin typeface="Arial"/>
                <a:cs typeface="Arial"/>
              </a:rPr>
              <a:t>wo </a:t>
            </a:r>
            <a:r>
              <a:rPr lang="en-US" sz="2400" dirty="0">
                <a:latin typeface="Arial"/>
                <a:cs typeface="Arial"/>
              </a:rPr>
              <a:t>types of </a:t>
            </a:r>
            <a:r>
              <a:rPr lang="en-US" sz="2400" dirty="0" smtClean="0">
                <a:latin typeface="Arial"/>
                <a:cs typeface="Arial"/>
              </a:rPr>
              <a:t>responses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positive </a:t>
            </a:r>
            <a:r>
              <a:rPr lang="en-US" sz="2400" dirty="0">
                <a:latin typeface="Arial"/>
                <a:cs typeface="Arial"/>
              </a:rPr>
              <a:t>authorization access control response </a:t>
            </a:r>
            <a:endParaRPr lang="en-US" sz="2400" dirty="0" smtClean="0">
              <a:latin typeface="Arial"/>
              <a:cs typeface="Arial"/>
            </a:endParaRP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atin typeface="Arial"/>
                <a:cs typeface="Arial"/>
              </a:rPr>
              <a:t>negative </a:t>
            </a:r>
            <a:r>
              <a:rPr lang="en-US" sz="2400" dirty="0">
                <a:latin typeface="Arial"/>
                <a:cs typeface="Arial"/>
              </a:rPr>
              <a:t>authorization access </a:t>
            </a:r>
            <a:r>
              <a:rPr lang="en-US" sz="2400" dirty="0" smtClean="0">
                <a:latin typeface="Arial"/>
                <a:cs typeface="Arial"/>
              </a:rPr>
              <a:t>control response 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5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Access time increases linearly with the size of the </a:t>
            </a:r>
            <a:r>
              <a:rPr lang="en-US" dirty="0" smtClean="0">
                <a:latin typeface="Arial"/>
                <a:cs typeface="Arial"/>
              </a:rPr>
              <a:t>SEKB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3185948" cy="2465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0"/>
            <a:ext cx="3157682" cy="2391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790" y="4186174"/>
            <a:ext cx="3185948" cy="2398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038600"/>
            <a:ext cx="222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authorization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3886200"/>
            <a:ext cx="23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authorization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7818" y="6506144"/>
            <a:ext cx="412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requests answered per second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7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Privacy Risks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8525">
            <a:off x="434803" y="1808504"/>
            <a:ext cx="3310330" cy="2829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30354">
            <a:off x="259920" y="4239680"/>
            <a:ext cx="4128628" cy="2384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206" y="2010180"/>
            <a:ext cx="4300949" cy="43620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70071" y="5139122"/>
            <a:ext cx="2696381" cy="156439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006595">
            <a:off x="1917023" y="5420957"/>
            <a:ext cx="1985068" cy="21852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15206" y="2208760"/>
            <a:ext cx="3794802" cy="38133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rot="21269682">
            <a:off x="184051" y="1787730"/>
            <a:ext cx="3439178" cy="104733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006595">
            <a:off x="528176" y="4185491"/>
            <a:ext cx="3902541" cy="47412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Positive and negative authorization take about the same time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404937"/>
            <a:ext cx="5333999" cy="4708525"/>
          </a:xfrm>
        </p:spPr>
        <p:txBody>
          <a:bodyPr>
            <a:normAutofit/>
          </a:bodyPr>
          <a:lstStyle/>
          <a:p>
            <a:r>
              <a:rPr lang="en-US" sz="3400" dirty="0" smtClean="0">
                <a:latin typeface="Arial"/>
                <a:cs typeface="Arial"/>
              </a:rPr>
              <a:t>TDB </a:t>
            </a:r>
            <a:r>
              <a:rPr lang="en-US" sz="3400" dirty="0">
                <a:latin typeface="Arial"/>
                <a:cs typeface="Arial"/>
              </a:rPr>
              <a:t>data structures are threaded </a:t>
            </a:r>
            <a:r>
              <a:rPr lang="en-US" sz="3400" dirty="0" err="1">
                <a:latin typeface="Arial"/>
                <a:cs typeface="Arial"/>
              </a:rPr>
              <a:t>B+</a:t>
            </a:r>
            <a:r>
              <a:rPr lang="en-US" sz="3400" dirty="0" err="1" smtClean="0">
                <a:latin typeface="Arial"/>
                <a:cs typeface="Arial"/>
              </a:rPr>
              <a:t>Trees</a:t>
            </a:r>
            <a:endParaRPr lang="en-US" sz="3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3400" dirty="0" smtClean="0">
              <a:latin typeface="Arial"/>
              <a:cs typeface="Arial"/>
            </a:endParaRPr>
          </a:p>
          <a:p>
            <a:r>
              <a:rPr lang="en-US" sz="3400" dirty="0" smtClean="0">
                <a:latin typeface="Arial"/>
                <a:cs typeface="Arial"/>
              </a:rPr>
              <a:t>long </a:t>
            </a:r>
            <a:r>
              <a:rPr lang="en-US" sz="3400" dirty="0">
                <a:latin typeface="Arial"/>
                <a:cs typeface="Arial"/>
              </a:rPr>
              <a:t>scans (negative authorizations) proceeds without </a:t>
            </a:r>
            <a:r>
              <a:rPr lang="en-US" sz="3400" dirty="0" smtClean="0">
                <a:latin typeface="Arial"/>
                <a:cs typeface="Arial"/>
              </a:rPr>
              <a:t>needing </a:t>
            </a:r>
            <a:r>
              <a:rPr lang="en-US" sz="3400" dirty="0">
                <a:latin typeface="Arial"/>
                <a:cs typeface="Arial"/>
              </a:rPr>
              <a:t>to traverse the branches of the tree</a:t>
            </a:r>
          </a:p>
          <a:p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5" y="1540939"/>
            <a:ext cx="2822299" cy="1964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4" y="4153007"/>
            <a:ext cx="2722400" cy="19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Performance decreases with increasing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404937"/>
            <a:ext cx="5333999" cy="47085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I</a:t>
            </a:r>
            <a:r>
              <a:rPr lang="en-US" sz="3600" dirty="0" smtClean="0">
                <a:latin typeface="Arial"/>
                <a:cs typeface="Arial"/>
              </a:rPr>
              <a:t>ncreased </a:t>
            </a:r>
            <a:r>
              <a:rPr lang="en-US" sz="3600" dirty="0">
                <a:latin typeface="Arial"/>
                <a:cs typeface="Arial"/>
              </a:rPr>
              <a:t>system memory to realistic capacity for an 	     	  in-production </a:t>
            </a:r>
            <a:r>
              <a:rPr lang="en-US" sz="3600" dirty="0" smtClean="0">
                <a:latin typeface="Arial"/>
                <a:cs typeface="Arial"/>
              </a:rPr>
              <a:t>server</a:t>
            </a:r>
          </a:p>
          <a:p>
            <a:pPr marL="0" indent="0">
              <a:buNone/>
            </a:pPr>
            <a:endParaRPr lang="en-US" sz="3600" dirty="0" smtClean="0">
              <a:latin typeface="Arial"/>
              <a:cs typeface="Arial"/>
            </a:endParaRPr>
          </a:p>
          <a:p>
            <a:r>
              <a:rPr lang="en-US" sz="3600" dirty="0">
                <a:latin typeface="Arial"/>
                <a:cs typeface="Arial"/>
              </a:rPr>
              <a:t>D</a:t>
            </a:r>
            <a:r>
              <a:rPr lang="en-US" sz="3600" dirty="0" smtClean="0">
                <a:latin typeface="Arial"/>
                <a:cs typeface="Arial"/>
              </a:rPr>
              <a:t>istributed </a:t>
            </a:r>
            <a:r>
              <a:rPr lang="en-US" sz="3600" dirty="0">
                <a:latin typeface="Arial"/>
                <a:cs typeface="Arial"/>
              </a:rPr>
              <a:t>solutions for data management 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5" y="1540939"/>
            <a:ext cx="2822299" cy="1964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4" y="4153007"/>
            <a:ext cx="2722400" cy="196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6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Overhead induced by default </a:t>
            </a:r>
            <a:r>
              <a:rPr lang="en-US" dirty="0" smtClean="0"/>
              <a:t>policies is Statistically Insigniﬁcant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compar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4" y="1417638"/>
            <a:ext cx="8960116" cy="448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4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</a:t>
            </a:r>
            <a:r>
              <a:rPr lang="en-US" dirty="0" smtClean="0">
                <a:latin typeface="Arial"/>
                <a:cs typeface="Arial"/>
              </a:rPr>
              <a:t>est </a:t>
            </a:r>
            <a:r>
              <a:rPr lang="en-US" dirty="0">
                <a:latin typeface="Arial"/>
                <a:cs typeface="Arial"/>
              </a:rPr>
              <a:t>the effects of default policies </a:t>
            </a:r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	- on </a:t>
            </a:r>
            <a:r>
              <a:rPr lang="en-US" dirty="0">
                <a:latin typeface="Arial"/>
                <a:cs typeface="Arial"/>
              </a:rPr>
              <a:t>applications </a:t>
            </a:r>
            <a:r>
              <a:rPr lang="en-US" dirty="0" smtClean="0">
                <a:latin typeface="Arial"/>
                <a:cs typeface="Arial"/>
              </a:rPr>
              <a:t> that are too restrictive</a:t>
            </a: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	- user </a:t>
            </a:r>
            <a:r>
              <a:rPr lang="en-US" dirty="0">
                <a:latin typeface="Arial"/>
                <a:cs typeface="Arial"/>
              </a:rPr>
              <a:t>satisfaction </a:t>
            </a:r>
            <a:r>
              <a:rPr lang="en-US" dirty="0" smtClean="0">
                <a:latin typeface="Arial"/>
                <a:cs typeface="Arial"/>
              </a:rPr>
              <a:t>with </a:t>
            </a:r>
            <a:r>
              <a:rPr lang="en-US" dirty="0">
                <a:latin typeface="Arial"/>
                <a:cs typeface="Arial"/>
              </a:rPr>
              <a:t>user-</a:t>
            </a:r>
            <a:r>
              <a:rPr lang="en-US" dirty="0" smtClean="0">
                <a:latin typeface="Arial"/>
                <a:cs typeface="Arial"/>
              </a:rPr>
              <a:t>based 	surveys</a:t>
            </a:r>
          </a:p>
          <a:p>
            <a:r>
              <a:rPr lang="en-US" dirty="0" smtClean="0">
                <a:latin typeface="Arial"/>
                <a:cs typeface="Arial"/>
              </a:rPr>
              <a:t>Formalize and </a:t>
            </a:r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nalyze potential privacy attacks </a:t>
            </a:r>
          </a:p>
          <a:p>
            <a:r>
              <a:rPr lang="en-US" dirty="0" smtClean="0">
                <a:latin typeface="Arial"/>
                <a:cs typeface="Arial"/>
              </a:rPr>
              <a:t>Understand the system in different platform settings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Propose </a:t>
            </a:r>
            <a:r>
              <a:rPr lang="en-US" sz="2800" dirty="0">
                <a:latin typeface="Arial"/>
                <a:cs typeface="Arial"/>
              </a:rPr>
              <a:t>an ontology-based social ecosystem data model to capture user social </a:t>
            </a:r>
            <a:r>
              <a:rPr lang="en-US" sz="2800" dirty="0" smtClean="0">
                <a:latin typeface="Arial"/>
                <a:cs typeface="Arial"/>
              </a:rPr>
              <a:t>data</a:t>
            </a:r>
          </a:p>
          <a:p>
            <a:r>
              <a:rPr lang="en-US" sz="2800" dirty="0" smtClean="0">
                <a:latin typeface="Arial"/>
                <a:cs typeface="Arial"/>
              </a:rPr>
              <a:t>Employ </a:t>
            </a:r>
            <a:r>
              <a:rPr lang="en-US" sz="2800" dirty="0">
                <a:latin typeface="Arial"/>
                <a:cs typeface="Arial"/>
              </a:rPr>
              <a:t>semantic web technologies to generate default privacy polices based on Nissembaum’s contextual integrity </a:t>
            </a:r>
            <a:r>
              <a:rPr lang="en-US" sz="2800" dirty="0" smtClean="0">
                <a:latin typeface="Arial"/>
                <a:cs typeface="Arial"/>
              </a:rPr>
              <a:t>theory</a:t>
            </a:r>
          </a:p>
          <a:p>
            <a:r>
              <a:rPr lang="en-US" sz="2800" dirty="0" smtClean="0">
                <a:latin typeface="Arial"/>
                <a:cs typeface="Arial"/>
              </a:rPr>
              <a:t>Provide </a:t>
            </a:r>
            <a:r>
              <a:rPr lang="en-US" sz="2800" dirty="0">
                <a:latin typeface="Arial"/>
                <a:cs typeface="Arial"/>
              </a:rPr>
              <a:t>an architecture and </a:t>
            </a:r>
            <a:r>
              <a:rPr lang="en-US" sz="2800" dirty="0" smtClean="0">
                <a:latin typeface="Arial"/>
                <a:cs typeface="Arial"/>
              </a:rPr>
              <a:t>prototype </a:t>
            </a:r>
            <a:r>
              <a:rPr lang="en-US" sz="2800" dirty="0">
                <a:latin typeface="Arial"/>
                <a:cs typeface="Arial"/>
              </a:rPr>
              <a:t>implementation of </a:t>
            </a:r>
            <a:r>
              <a:rPr lang="en-US" sz="2800" dirty="0" smtClean="0">
                <a:latin typeface="Arial"/>
                <a:cs typeface="Arial"/>
              </a:rPr>
              <a:t>privacy model</a:t>
            </a:r>
          </a:p>
          <a:p>
            <a:r>
              <a:rPr lang="en-US" sz="2800" dirty="0" smtClean="0">
                <a:latin typeface="Arial"/>
                <a:cs typeface="Arial"/>
              </a:rPr>
              <a:t>Experimental </a:t>
            </a:r>
            <a:r>
              <a:rPr lang="en-US" sz="2800" dirty="0">
                <a:latin typeface="Arial"/>
                <a:cs typeface="Arial"/>
              </a:rPr>
              <a:t>evaluation on three real-world large networks </a:t>
            </a:r>
            <a:r>
              <a:rPr lang="en-US" sz="2800" dirty="0" smtClean="0">
                <a:latin typeface="Arial"/>
                <a:cs typeface="Arial"/>
              </a:rPr>
              <a:t>to demonstrate </a:t>
            </a:r>
            <a:r>
              <a:rPr lang="en-US" sz="2800" dirty="0">
                <a:latin typeface="Arial"/>
                <a:cs typeface="Arial"/>
              </a:rPr>
              <a:t>the applicability in practice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99" y="1373742"/>
            <a:ext cx="8971601" cy="482542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100" b="1" dirty="0" smtClean="0">
                <a:solidFill>
                  <a:srgbClr val="115639"/>
                </a:solidFill>
                <a:latin typeface="Arial"/>
                <a:cs typeface="Arial"/>
              </a:rPr>
              <a:t>Thank You!</a:t>
            </a:r>
          </a:p>
          <a:p>
            <a:pPr marL="0" indent="0" algn="ctr">
              <a:buNone/>
            </a:pPr>
            <a:endParaRPr lang="en-US" sz="3000" b="1" dirty="0" smtClean="0">
              <a:solidFill>
                <a:srgbClr val="115639"/>
              </a:solidFill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3300" b="1" dirty="0" smtClean="0">
                <a:solidFill>
                  <a:srgbClr val="115639"/>
                </a:solidFill>
                <a:latin typeface="Arial"/>
                <a:cs typeface="Arial"/>
              </a:rPr>
              <a:t>Aegis</a:t>
            </a:r>
            <a:r>
              <a:rPr lang="en-US" sz="3300" b="1" dirty="0">
                <a:solidFill>
                  <a:srgbClr val="115639"/>
                </a:solidFill>
                <a:latin typeface="Arial"/>
                <a:cs typeface="Arial"/>
              </a:rPr>
              <a:t>: A Semantic Implementation of Privacy as Contextual Integrity in Social </a:t>
            </a:r>
            <a:r>
              <a:rPr lang="en-US" sz="3300" b="1" dirty="0" smtClean="0">
                <a:solidFill>
                  <a:srgbClr val="115639"/>
                </a:solidFill>
                <a:latin typeface="Arial"/>
                <a:cs typeface="Arial"/>
              </a:rPr>
              <a:t>Ecosystems</a:t>
            </a:r>
          </a:p>
          <a:p>
            <a:pPr marL="0" indent="0" algn="ctr">
              <a:buNone/>
            </a:pPr>
            <a:endParaRPr lang="en-US" sz="3000" b="1" dirty="0">
              <a:solidFill>
                <a:srgbClr val="115639"/>
              </a:solidFill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3000" b="1" dirty="0" smtClean="0">
                <a:solidFill>
                  <a:schemeClr val="accent3"/>
                </a:solidFill>
                <a:latin typeface="Arial"/>
                <a:cs typeface="Arial"/>
              </a:rPr>
              <a:t>Imrul kayes, Adriana Iamnitchi</a:t>
            </a:r>
          </a:p>
          <a:p>
            <a:pPr marL="0" indent="0" algn="ctr">
              <a:buNone/>
            </a:pPr>
            <a:r>
              <a:rPr lang="en-US" sz="3000" b="1" dirty="0">
                <a:solidFill>
                  <a:schemeClr val="accent3"/>
                </a:solidFill>
                <a:latin typeface="Arial"/>
                <a:cs typeface="Arial"/>
              </a:rPr>
              <a:t>http://www.cse.usf.edu/dsg</a:t>
            </a:r>
            <a:r>
              <a:rPr lang="en-US" sz="3000" b="1" dirty="0" smtClean="0">
                <a:solidFill>
                  <a:schemeClr val="accent3"/>
                </a:solidFill>
                <a:latin typeface="Arial"/>
                <a:cs typeface="Arial"/>
              </a:rPr>
              <a:t>/</a:t>
            </a:r>
          </a:p>
          <a:p>
            <a:pPr marL="0" indent="0" algn="ctr">
              <a:buNone/>
            </a:pPr>
            <a:r>
              <a:rPr lang="en-US" sz="3000" b="1" dirty="0" smtClean="0">
                <a:solidFill>
                  <a:schemeClr val="accent3"/>
                </a:solidFill>
                <a:latin typeface="Arial"/>
                <a:cs typeface="Arial"/>
              </a:rPr>
              <a:t>imrul@mail.usf.edu</a:t>
            </a:r>
            <a:endParaRPr lang="en-US" sz="3000" b="1" dirty="0">
              <a:solidFill>
                <a:schemeClr val="accent3"/>
              </a:solidFill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 sz="30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2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734" y="2713037"/>
            <a:ext cx="4368800" cy="1520295"/>
          </a:xfrm>
        </p:spPr>
        <p:txBody>
          <a:bodyPr>
            <a:noAutofit/>
          </a:bodyPr>
          <a:lstStyle/>
          <a:p>
            <a:r>
              <a:rPr lang="en-US" sz="5000" dirty="0" smtClean="0"/>
              <a:t>Back Up Slides</a:t>
            </a:r>
            <a:endParaRPr lang="en-US" sz="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+mj-lt"/>
              </a:rPr>
              <a:t>Social Sensors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8A454-6B59-BB4C-860C-EA80E61C76E5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1638300"/>
            <a:ext cx="317341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48" name="Rectangle 7"/>
          <p:cNvSpPr>
            <a:spLocks noGrp="1"/>
          </p:cNvSpPr>
          <p:nvPr>
            <p:ph type="body" sz="half" idx="4294967295"/>
          </p:nvPr>
        </p:nvSpPr>
        <p:spPr>
          <a:xfrm>
            <a:off x="4448175" y="1600200"/>
            <a:ext cx="4699000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Consume social signals: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Location/collocation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Schedule (Google calendar)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Mobile phone activity (calls, </a:t>
            </a:r>
            <a:r>
              <a:rPr lang="en-US" sz="2000" dirty="0" err="1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etc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Online social network interactions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Email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Shared content (Netflix, </a:t>
            </a:r>
            <a:r>
              <a:rPr lang="en-US" sz="2000" dirty="0" err="1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CiteULike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Personal relations (family)</a:t>
            </a:r>
          </a:p>
          <a:p>
            <a:pPr eaLnBrk="1" hangingPunct="1">
              <a:lnSpc>
                <a:spcPct val="80000"/>
              </a:lnSpc>
              <a:buFont typeface="Times" charset="0"/>
              <a:buNone/>
            </a:pPr>
            <a:r>
              <a:rPr lang="en-US" sz="20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…</a:t>
            </a:r>
            <a:endParaRPr lang="en-US" sz="16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  <a:p>
            <a:pPr eaLnBrk="1" hangingPunct="1">
              <a:lnSpc>
                <a:spcPct val="90000"/>
              </a:lnSpc>
            </a:pPr>
            <a:endParaRPr lang="en-US" sz="18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  <a:p>
            <a:pPr eaLnBrk="1" hangingPunct="1">
              <a:lnSpc>
                <a:spcPct val="90000"/>
              </a:lnSpc>
            </a:pPr>
            <a:endParaRPr lang="en-US" sz="18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11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+mj-lt"/>
              </a:rPr>
              <a:t>Social Sensors</a:t>
            </a:r>
          </a:p>
        </p:txBody>
      </p:sp>
      <p:sp>
        <p:nvSpPr>
          <p:cNvPr id="33794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487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Report on behalf of </a:t>
            </a:r>
            <a:r>
              <a:rPr lang="en-US" i="1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ego</a:t>
            </a:r>
            <a:r>
              <a:rPr lang="en-US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:	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Alter,</a:t>
            </a:r>
            <a:r>
              <a:rPr lang="en-US" altLang="ja-JP" sz="2400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 the person </a:t>
            </a:r>
            <a:r>
              <a:rPr lang="en-US" altLang="ja-JP" sz="2400" i="1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ego</a:t>
            </a:r>
            <a:r>
              <a:rPr lang="en-US" altLang="ja-JP" sz="2400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 is interacting with</a:t>
            </a:r>
            <a:endParaRPr lang="en-US" sz="24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An activity tag: e.g., </a:t>
            </a:r>
            <a:r>
              <a:rPr lang="ja-JP" altLang="en-US" sz="2400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“</a:t>
            </a:r>
            <a:r>
              <a:rPr lang="en-US" altLang="ja-JP" sz="2400" dirty="0" smtClean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outdoors</a:t>
            </a:r>
            <a:r>
              <a:rPr lang="en-US" altLang="ja-JP" sz="2400" dirty="0" smtClean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”</a:t>
            </a:r>
            <a:r>
              <a:rPr lang="en-US" altLang="ja-JP" sz="2400" dirty="0" smtClean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, </a:t>
            </a:r>
            <a:r>
              <a:rPr lang="ja-JP" altLang="en-US" sz="2400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“</a:t>
            </a:r>
            <a:r>
              <a:rPr lang="en-US" altLang="ja-JP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dining</a:t>
            </a:r>
            <a:r>
              <a:rPr lang="ja-JP" altLang="en-US" sz="2400" dirty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”</a:t>
            </a:r>
            <a:endParaRPr lang="en-US" altLang="ja-JP" sz="24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Based on content, location, predefined labels, semantic web (ontologies), etc.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A weight: e.g., 0.15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Run on </a:t>
            </a:r>
            <a:r>
              <a:rPr lang="en-US" dirty="0" smtClean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ego</a:t>
            </a:r>
            <a:r>
              <a:rPr lang="en-US" dirty="0" smtClean="0">
                <a:solidFill>
                  <a:srgbClr val="404040"/>
                </a:solidFill>
                <a:latin typeface="Arial"/>
                <a:ea typeface="HGS明朝E" charset="0"/>
                <a:cs typeface="Arial"/>
              </a:rPr>
              <a:t>’</a:t>
            </a:r>
            <a:r>
              <a:rPr lang="en-US" altLang="ja-JP" dirty="0" smtClean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s </a:t>
            </a:r>
            <a:r>
              <a:rPr lang="en-US" altLang="ja-JP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mobile devices, desktop, or on the web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Process user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To reduce noise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404040"/>
                </a:solidFill>
                <a:latin typeface="Arial"/>
                <a:ea typeface="ＭＳ Ｐゴシック" charset="0"/>
                <a:cs typeface="Arial"/>
              </a:rPr>
              <a:t>To distinguish between routine and meaningful interactions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 dirty="0">
              <a:solidFill>
                <a:srgbClr val="40404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221AD1FA-BC28-D346-9BE0-0A8F7DB1A497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0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fld id="{6B541913-6956-1048-8DD4-E118FB21E85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3903662"/>
            <a:ext cx="4765675" cy="281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188472"/>
            <a:ext cx="286702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6865938" y="1993325"/>
            <a:ext cx="1677987" cy="560388"/>
          </a:xfrm>
          <a:prstGeom prst="ellipse">
            <a:avLst/>
          </a:prstGeom>
          <a:solidFill>
            <a:srgbClr val="FF0000">
              <a:alpha val="0"/>
            </a:srgbClr>
          </a:solidFill>
          <a:ln w="38100" cmpd="sng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41989" name="Content Placeholder 2"/>
          <p:cNvSpPr>
            <a:spLocks/>
          </p:cNvSpPr>
          <p:nvPr/>
        </p:nvSpPr>
        <p:spPr bwMode="auto">
          <a:xfrm>
            <a:off x="457200" y="1643063"/>
            <a:ext cx="583406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Act as the user</a:t>
            </a:r>
            <a:r>
              <a:rPr lang="ja-JP" altLang="en-US" sz="2600" dirty="0">
                <a:solidFill>
                  <a:srgbClr val="404040"/>
                </a:solidFill>
                <a:latin typeface="Arial"/>
                <a:cs typeface="Arial"/>
              </a:rPr>
              <a:t>’</a:t>
            </a:r>
            <a:r>
              <a:rPr lang="en-US" altLang="ja-JP" sz="2600" dirty="0">
                <a:solidFill>
                  <a:srgbClr val="404040"/>
                </a:solidFill>
                <a:latin typeface="Arial"/>
                <a:cs typeface="Arial"/>
              </a:rPr>
              <a:t>s personal assistant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Runs on trusted device (cell phone)</a:t>
            </a:r>
          </a:p>
          <a:p>
            <a:pPr marL="342900" indent="-342900" defTabSz="9144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Responsible for</a:t>
            </a:r>
          </a:p>
          <a:p>
            <a:pPr marL="742950" lvl="1" indent="-285750" defTabSz="914400">
              <a:spcBef>
                <a:spcPct val="20000"/>
              </a:spcBef>
              <a:buFont typeface="Courier New" charset="0"/>
              <a:buChar char="o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Managing access to social  signal apps</a:t>
            </a:r>
          </a:p>
          <a:p>
            <a:pPr marL="742950" lvl="1" indent="-285750" defTabSz="914400">
              <a:spcBef>
                <a:spcPct val="20000"/>
              </a:spcBef>
              <a:buFont typeface="Courier New" charset="0"/>
              <a:buChar char="o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Personalization</a:t>
            </a:r>
          </a:p>
          <a:p>
            <a:pPr marL="742950" lvl="1" indent="-285750" defTabSz="914400">
              <a:spcBef>
                <a:spcPct val="20000"/>
              </a:spcBef>
              <a:buFont typeface="Courier New" charset="0"/>
              <a:buChar char="o"/>
            </a:pPr>
            <a:r>
              <a:rPr lang="en-US" sz="2600" dirty="0">
                <a:solidFill>
                  <a:srgbClr val="404040"/>
                </a:solidFill>
                <a:latin typeface="Arial"/>
                <a:cs typeface="Arial"/>
              </a:rPr>
              <a:t>Identity management</a:t>
            </a:r>
          </a:p>
        </p:txBody>
      </p:sp>
      <p:sp>
        <p:nvSpPr>
          <p:cNvPr id="2" name="Title 1"/>
          <p:cNvSpPr>
            <a:spLocks/>
          </p:cNvSpPr>
          <p:nvPr/>
        </p:nvSpPr>
        <p:spPr bwMode="auto">
          <a:xfrm>
            <a:off x="1512812" y="375608"/>
            <a:ext cx="4764163" cy="61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defTabSz="914400" fontAlgn="auto">
              <a:lnSpc>
                <a:spcPts val="5800"/>
              </a:lnSpc>
              <a:spcAft>
                <a:spcPts val="0"/>
              </a:spcAft>
              <a:defRPr/>
            </a:pPr>
            <a:r>
              <a:rPr lang="en-US" sz="5400" dirty="0">
                <a:solidFill>
                  <a:srgbClr val="0F583A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Aggregators</a:t>
            </a:r>
          </a:p>
        </p:txBody>
      </p:sp>
    </p:spTree>
    <p:extLst>
      <p:ext uri="{BB962C8B-B14F-4D97-AF65-F5344CB8AC3E}">
        <p14:creationId xmlns:p14="http://schemas.microsoft.com/office/powerpoint/2010/main" val="57453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(Headings)"/>
                <a:cs typeface="Calibri (Headings)"/>
              </a:rPr>
              <a:t>Why Does This Happen?</a:t>
            </a:r>
            <a:endParaRPr lang="en-US" dirty="0">
              <a:latin typeface="Calibri (Headings)"/>
              <a:cs typeface="Calibri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50808"/>
            <a:ext cx="8469697" cy="5085066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Inappropriate sharing and transferring of information 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(Permissive) Default </a:t>
            </a:r>
            <a:r>
              <a:rPr lang="en-US" dirty="0">
                <a:latin typeface="Arial"/>
                <a:cs typeface="Arial"/>
              </a:rPr>
              <a:t>privacy </a:t>
            </a:r>
            <a:r>
              <a:rPr lang="en-US" dirty="0" smtClean="0">
                <a:latin typeface="Arial"/>
                <a:cs typeface="Arial"/>
              </a:rPr>
              <a:t>settings </a:t>
            </a:r>
            <a:r>
              <a:rPr lang="en-US" dirty="0">
                <a:latin typeface="Arial"/>
                <a:cs typeface="Arial"/>
              </a:rPr>
              <a:t>by OSN </a:t>
            </a:r>
            <a:r>
              <a:rPr lang="en-US" dirty="0" smtClean="0">
                <a:latin typeface="Arial"/>
                <a:cs typeface="Arial"/>
              </a:rPr>
              <a:t>provider</a:t>
            </a:r>
          </a:p>
          <a:p>
            <a:pPr marL="742950" lvl="2" indent="-342900"/>
            <a:r>
              <a:rPr lang="en-US" sz="2800" dirty="0" smtClean="0">
                <a:latin typeface="Arial"/>
                <a:cs typeface="Arial"/>
              </a:rPr>
              <a:t>Because they can</a:t>
            </a:r>
          </a:p>
          <a:p>
            <a:pPr marL="742950" lvl="2" indent="-342900"/>
            <a:r>
              <a:rPr lang="en-US" sz="2800" dirty="0">
                <a:latin typeface="Arial"/>
                <a:cs typeface="Arial"/>
              </a:rPr>
              <a:t>Lack of universal framework that establishes what is right and </a:t>
            </a:r>
            <a:r>
              <a:rPr lang="en-US" sz="2800" dirty="0" smtClean="0">
                <a:latin typeface="Arial"/>
                <a:cs typeface="Arial"/>
              </a:rPr>
              <a:t>wrong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Users do not change default settings</a:t>
            </a:r>
          </a:p>
          <a:p>
            <a:pPr marL="742950" lvl="2" indent="-342900"/>
            <a:r>
              <a:rPr lang="en-US" sz="2800" dirty="0" smtClean="0">
                <a:latin typeface="Arial"/>
                <a:cs typeface="Arial"/>
              </a:rPr>
              <a:t>99% Twitter users</a:t>
            </a:r>
          </a:p>
          <a:p>
            <a:pPr marL="742950" lvl="2" indent="-342900"/>
            <a:r>
              <a:rPr lang="en-US" sz="2800" dirty="0" smtClean="0">
                <a:latin typeface="Arial"/>
                <a:cs typeface="Arial"/>
              </a:rPr>
              <a:t>&gt;80% Facebook users</a:t>
            </a:r>
          </a:p>
          <a:p>
            <a:pPr marL="742950" lvl="2" indent="-342900"/>
            <a:r>
              <a:rPr lang="en-US" sz="2800" dirty="0">
                <a:latin typeface="Arial"/>
                <a:cs typeface="Arial"/>
              </a:rPr>
              <a:t>When they do, they get it </a:t>
            </a:r>
            <a:r>
              <a:rPr lang="en-US" sz="2800" dirty="0" smtClean="0">
                <a:latin typeface="Arial"/>
                <a:cs typeface="Arial"/>
              </a:rPr>
              <a:t>wrong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1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dirty="0" err="1" smtClean="0">
                <a:latin typeface="Arial"/>
                <a:cs typeface="Arial"/>
              </a:rPr>
              <a:t>Squicciarini</a:t>
            </a:r>
            <a:r>
              <a:rPr lang="en-US" sz="2500" dirty="0" smtClean="0">
                <a:latin typeface="Arial"/>
                <a:cs typeface="Arial"/>
              </a:rPr>
              <a:t> et al</a:t>
            </a:r>
            <a:r>
              <a:rPr lang="en-US" sz="2500" dirty="0">
                <a:latin typeface="Arial"/>
                <a:cs typeface="Arial"/>
              </a:rPr>
              <a:t>. “</a:t>
            </a:r>
            <a:r>
              <a:rPr lang="en-US" sz="2500" dirty="0" err="1">
                <a:latin typeface="Arial"/>
                <a:cs typeface="Arial"/>
              </a:rPr>
              <a:t>PriMa</a:t>
            </a:r>
            <a:r>
              <a:rPr lang="en-US" sz="2500" dirty="0" smtClean="0">
                <a:latin typeface="Arial"/>
                <a:cs typeface="Arial"/>
              </a:rPr>
              <a:t>”</a:t>
            </a:r>
          </a:p>
          <a:p>
            <a:pPr lvl="1"/>
            <a:r>
              <a:rPr lang="en-US" sz="2500" dirty="0">
                <a:latin typeface="Arial"/>
                <a:cs typeface="Arial"/>
              </a:rPr>
              <a:t>auto generates access control policies for </a:t>
            </a:r>
            <a:r>
              <a:rPr lang="en-US" sz="2500" dirty="0" smtClean="0">
                <a:latin typeface="Arial"/>
                <a:cs typeface="Arial"/>
              </a:rPr>
              <a:t>users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Based on factors </a:t>
            </a:r>
            <a:r>
              <a:rPr lang="en-US" sz="2500" dirty="0">
                <a:latin typeface="Arial"/>
                <a:cs typeface="Arial"/>
              </a:rPr>
              <a:t>such as average privacy </a:t>
            </a:r>
            <a:r>
              <a:rPr lang="en-US" sz="2500" dirty="0" smtClean="0">
                <a:latin typeface="Arial"/>
                <a:cs typeface="Arial"/>
              </a:rPr>
              <a:t>preference of </a:t>
            </a:r>
            <a:r>
              <a:rPr lang="en-US" sz="2500" dirty="0">
                <a:latin typeface="Arial"/>
                <a:cs typeface="Arial"/>
              </a:rPr>
              <a:t>similar and related users, accessibility of similar items </a:t>
            </a:r>
            <a:r>
              <a:rPr lang="en-US" sz="2500" dirty="0" smtClean="0">
                <a:latin typeface="Arial"/>
                <a:cs typeface="Arial"/>
              </a:rPr>
              <a:t>in similar </a:t>
            </a:r>
            <a:r>
              <a:rPr lang="en-US" sz="2500" dirty="0">
                <a:latin typeface="Arial"/>
                <a:cs typeface="Arial"/>
              </a:rPr>
              <a:t>and related users, closeness of owner and </a:t>
            </a:r>
            <a:r>
              <a:rPr lang="en-US" sz="2500" dirty="0" smtClean="0">
                <a:latin typeface="Arial"/>
                <a:cs typeface="Arial"/>
              </a:rPr>
              <a:t>access or popularity of the </a:t>
            </a:r>
            <a:r>
              <a:rPr lang="en-US" sz="2500" dirty="0">
                <a:latin typeface="Arial"/>
                <a:cs typeface="Arial"/>
              </a:rPr>
              <a:t>owner </a:t>
            </a:r>
            <a:endParaRPr lang="en-US" sz="2500" dirty="0" smtClean="0">
              <a:latin typeface="Arial"/>
              <a:cs typeface="Arial"/>
            </a:endParaRPr>
          </a:p>
          <a:p>
            <a:pPr lvl="1"/>
            <a:r>
              <a:rPr lang="en-US" sz="2500" dirty="0" smtClean="0">
                <a:latin typeface="Arial"/>
                <a:cs typeface="Arial"/>
              </a:rPr>
              <a:t>A large </a:t>
            </a:r>
            <a:r>
              <a:rPr lang="en-US" sz="2500" dirty="0">
                <a:latin typeface="Arial"/>
                <a:cs typeface="Arial"/>
              </a:rPr>
              <a:t>number of factors and their </a:t>
            </a:r>
            <a:r>
              <a:rPr lang="en-US" sz="2500" dirty="0" err="1" smtClean="0">
                <a:latin typeface="Arial"/>
                <a:cs typeface="Arial"/>
              </a:rPr>
              <a:t>parametrized</a:t>
            </a:r>
            <a:r>
              <a:rPr lang="en-US" sz="2500" dirty="0" smtClean="0">
                <a:latin typeface="Arial"/>
                <a:cs typeface="Arial"/>
              </a:rPr>
              <a:t> tuning is required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No performance evaluation</a:t>
            </a:r>
          </a:p>
          <a:p>
            <a:pPr lvl="1"/>
            <a:endParaRPr lang="en-US" sz="25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err="1" smtClean="0">
                <a:latin typeface="Arial"/>
                <a:cs typeface="Arial"/>
              </a:rPr>
              <a:t>Shehab</a:t>
            </a:r>
            <a:r>
              <a:rPr lang="en-US" sz="3000" dirty="0" smtClean="0">
                <a:latin typeface="Arial"/>
                <a:cs typeface="Arial"/>
              </a:rPr>
              <a:t> et al. “</a:t>
            </a:r>
            <a:r>
              <a:rPr lang="en-US" sz="3000" dirty="0" err="1" smtClean="0">
                <a:latin typeface="Arial"/>
                <a:cs typeface="Arial"/>
              </a:rPr>
              <a:t>PolicyMgr</a:t>
            </a:r>
            <a:r>
              <a:rPr lang="en-US" sz="3000" dirty="0" smtClean="0">
                <a:latin typeface="Arial"/>
                <a:cs typeface="Arial"/>
              </a:rPr>
              <a:t>”</a:t>
            </a:r>
          </a:p>
          <a:p>
            <a:pPr lvl="1"/>
            <a:r>
              <a:rPr lang="en-US" sz="3000" dirty="0">
                <a:latin typeface="Arial"/>
                <a:cs typeface="Arial"/>
              </a:rPr>
              <a:t>leverages </a:t>
            </a:r>
            <a:r>
              <a:rPr lang="en-US" sz="3000" dirty="0" smtClean="0">
                <a:latin typeface="Arial"/>
                <a:cs typeface="Arial"/>
              </a:rPr>
              <a:t>user provided </a:t>
            </a:r>
            <a:r>
              <a:rPr lang="en-US" sz="3000" dirty="0">
                <a:latin typeface="Arial"/>
                <a:cs typeface="Arial"/>
              </a:rPr>
              <a:t>example policy settings as training sets and </a:t>
            </a:r>
            <a:r>
              <a:rPr lang="en-US" sz="3000" dirty="0" smtClean="0">
                <a:latin typeface="Arial"/>
                <a:cs typeface="Arial"/>
              </a:rPr>
              <a:t>build classiﬁers </a:t>
            </a:r>
            <a:r>
              <a:rPr lang="en-US" sz="3000" dirty="0">
                <a:latin typeface="Arial"/>
                <a:cs typeface="Arial"/>
              </a:rPr>
              <a:t>that are the basis for auto-generated </a:t>
            </a:r>
            <a:r>
              <a:rPr lang="en-US" sz="3000" dirty="0" smtClean="0">
                <a:latin typeface="Arial"/>
                <a:cs typeface="Arial"/>
              </a:rPr>
              <a:t>policies</a:t>
            </a:r>
          </a:p>
          <a:p>
            <a:pPr lvl="1"/>
            <a:r>
              <a:rPr lang="en-US" sz="3000" dirty="0" smtClean="0">
                <a:latin typeface="Arial"/>
                <a:cs typeface="Arial"/>
              </a:rPr>
              <a:t>Practicality in </a:t>
            </a:r>
            <a:r>
              <a:rPr lang="en-US" sz="3000" dirty="0">
                <a:latin typeface="Arial"/>
                <a:cs typeface="Arial"/>
              </a:rPr>
              <a:t>terms of response time has not yet been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Our privacy model differs from </a:t>
            </a:r>
            <a:r>
              <a:rPr lang="en-US" dirty="0" smtClean="0">
                <a:latin typeface="Arial"/>
                <a:cs typeface="Arial"/>
              </a:rPr>
              <a:t>other solutions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We focused </a:t>
            </a:r>
            <a:r>
              <a:rPr lang="en-US" dirty="0">
                <a:latin typeface="Arial"/>
                <a:cs typeface="Arial"/>
              </a:rPr>
              <a:t>on generating default policies for a social </a:t>
            </a:r>
            <a:r>
              <a:rPr lang="en-US" dirty="0" smtClean="0">
                <a:latin typeface="Arial"/>
                <a:cs typeface="Arial"/>
              </a:rPr>
              <a:t>ecosystem that </a:t>
            </a:r>
            <a:r>
              <a:rPr lang="en-US" dirty="0">
                <a:latin typeface="Arial"/>
                <a:cs typeface="Arial"/>
              </a:rPr>
              <a:t>deals with users’ aggregated social data from </a:t>
            </a:r>
            <a:r>
              <a:rPr lang="en-US" dirty="0" smtClean="0">
                <a:latin typeface="Arial"/>
                <a:cs typeface="Arial"/>
              </a:rPr>
              <a:t>different domains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We considered </a:t>
            </a:r>
            <a:r>
              <a:rPr lang="en-US" dirty="0">
                <a:latin typeface="Arial"/>
                <a:cs typeface="Arial"/>
              </a:rPr>
              <a:t>a </a:t>
            </a:r>
            <a:r>
              <a:rPr lang="en-US" dirty="0" smtClean="0">
                <a:latin typeface="Arial"/>
                <a:cs typeface="Arial"/>
              </a:rPr>
              <a:t>privacy framework </a:t>
            </a:r>
            <a:r>
              <a:rPr lang="en-US" dirty="0">
                <a:latin typeface="Arial"/>
                <a:cs typeface="Arial"/>
              </a:rPr>
              <a:t>proposed by social theorists and </a:t>
            </a:r>
            <a:r>
              <a:rPr lang="en-US" dirty="0" smtClean="0">
                <a:latin typeface="Arial"/>
                <a:cs typeface="Arial"/>
              </a:rPr>
              <a:t>translated </a:t>
            </a:r>
            <a:r>
              <a:rPr lang="en-US" dirty="0">
                <a:latin typeface="Arial"/>
                <a:cs typeface="Arial"/>
              </a:rPr>
              <a:t>it into </a:t>
            </a:r>
            <a:r>
              <a:rPr lang="en-US" dirty="0" smtClean="0">
                <a:latin typeface="Arial"/>
                <a:cs typeface="Arial"/>
              </a:rPr>
              <a:t>an architecture </a:t>
            </a:r>
            <a:r>
              <a:rPr lang="en-US" dirty="0">
                <a:latin typeface="Arial"/>
                <a:cs typeface="Arial"/>
              </a:rPr>
              <a:t>and proof-of-concept implementation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5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41" y="1525899"/>
            <a:ext cx="3584994" cy="430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5686247" y="1807888"/>
            <a:ext cx="2557110" cy="5847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Arial"/>
              <a:buChar char="•"/>
              <a:defRPr sz="3200"/>
            </a:lvl1pPr>
            <a:lvl2pPr marL="342900" lvl="1" indent="-342900">
              <a:spcBef>
                <a:spcPct val="20000"/>
              </a:spcBef>
              <a:buFont typeface="Arial"/>
              <a:buChar char="•"/>
              <a:defRPr sz="2800"/>
            </a:lvl2pPr>
            <a:lvl3pPr marL="742950" lvl="2" indent="-3429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0" indent="0" algn="r">
              <a:buNone/>
            </a:pPr>
            <a:r>
              <a:rPr lang="en-US" sz="2800" dirty="0">
                <a:latin typeface="Arial"/>
                <a:cs typeface="Arial"/>
              </a:rPr>
              <a:t>Applications</a:t>
            </a:r>
          </a:p>
        </p:txBody>
      </p:sp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4499252" y="2879450"/>
            <a:ext cx="3475431" cy="5847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r">
              <a:spcBef>
                <a:spcPct val="20000"/>
              </a:spcBef>
              <a:buFont typeface="Arial"/>
              <a:buNone/>
              <a:defRPr sz="3200"/>
            </a:lvl1pPr>
            <a:lvl2pPr marL="342900" lvl="1" indent="-342900">
              <a:spcBef>
                <a:spcPct val="20000"/>
              </a:spcBef>
              <a:buFont typeface="Arial"/>
              <a:buChar char="•"/>
              <a:defRPr sz="2800"/>
            </a:lvl2pPr>
            <a:lvl3pPr marL="742950" lvl="2" indent="-3429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800" dirty="0">
                <a:latin typeface="Arial"/>
                <a:cs typeface="Arial"/>
              </a:rPr>
              <a:t>Social Inference API</a:t>
            </a:r>
          </a:p>
        </p:txBody>
      </p:sp>
      <p:sp>
        <p:nvSpPr>
          <p:cNvPr id="29700" name="TextBox 6"/>
          <p:cNvSpPr txBox="1">
            <a:spLocks noChangeArrowheads="1"/>
          </p:cNvSpPr>
          <p:nvPr/>
        </p:nvSpPr>
        <p:spPr bwMode="auto">
          <a:xfrm>
            <a:off x="3687436" y="3414713"/>
            <a:ext cx="4358685" cy="5847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algn="r">
              <a:spcBef>
                <a:spcPct val="20000"/>
              </a:spcBef>
              <a:buFont typeface="Arial"/>
              <a:buNone/>
              <a:defRPr sz="3200"/>
            </a:lvl1pPr>
            <a:lvl2pPr marL="342900" lvl="1" indent="-342900">
              <a:spcBef>
                <a:spcPct val="20000"/>
              </a:spcBef>
              <a:buFont typeface="Arial"/>
              <a:buChar char="•"/>
              <a:defRPr sz="2800"/>
            </a:lvl2pPr>
            <a:lvl3pPr marL="742950" lvl="2" indent="-3429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800" dirty="0">
                <a:latin typeface="Arial"/>
                <a:cs typeface="Arial"/>
              </a:rPr>
              <a:t>Social Data Management</a:t>
            </a:r>
          </a:p>
        </p:txBody>
      </p:sp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4401836" y="3961283"/>
            <a:ext cx="3637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>
                <a:latin typeface="Arial"/>
                <a:ea typeface="+mn-ea"/>
                <a:cs typeface="Arial"/>
              </a:rPr>
              <a:t>Personal</a:t>
            </a:r>
            <a:r>
              <a:rPr lang="en-US" sz="280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ea typeface="+mn-ea"/>
                <a:cs typeface="Arial"/>
              </a:rPr>
              <a:t>Aggregators</a:t>
            </a:r>
          </a:p>
        </p:txBody>
      </p:sp>
      <p:sp>
        <p:nvSpPr>
          <p:cNvPr id="29702" name="TextBox 8"/>
          <p:cNvSpPr txBox="1">
            <a:spLocks noChangeArrowheads="1"/>
          </p:cNvSpPr>
          <p:nvPr/>
        </p:nvSpPr>
        <p:spPr bwMode="auto">
          <a:xfrm>
            <a:off x="5391855" y="4548625"/>
            <a:ext cx="2579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>
                <a:latin typeface="Arial"/>
                <a:ea typeface="+mn-ea"/>
                <a:cs typeface="Arial"/>
              </a:rPr>
              <a:t>Social</a:t>
            </a:r>
            <a:r>
              <a:rPr lang="en-US" sz="280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ea typeface="+mn-ea"/>
                <a:cs typeface="Arial"/>
              </a:rPr>
              <a:t>Sensors</a:t>
            </a:r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5483970" y="5240580"/>
            <a:ext cx="2440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>
                <a:latin typeface="Arial"/>
                <a:ea typeface="+mn-ea"/>
                <a:cs typeface="Arial"/>
              </a:rPr>
              <a:t>Social</a:t>
            </a:r>
            <a:r>
              <a:rPr lang="en-US" sz="280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ea typeface="+mn-ea"/>
                <a:cs typeface="Arial"/>
              </a:rPr>
              <a:t>Signals</a:t>
            </a:r>
            <a:r>
              <a:rPr lang="en-US" sz="280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29704" name="Rectangle 1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Evolution Towards Social Ecosystems </a:t>
            </a:r>
            <a:endParaRPr lang="en-US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61277" y="5898362"/>
            <a:ext cx="8633880" cy="8207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SzPct val="90000"/>
            </a:pPr>
            <a:r>
              <a:rPr lang="en-US" sz="2000" dirty="0" smtClean="0">
                <a:latin typeface="Arial"/>
                <a:cs typeface="Arial"/>
              </a:rPr>
              <a:t>Iamnitchi et al. ”The </a:t>
            </a:r>
            <a:r>
              <a:rPr lang="en-US" sz="2000" dirty="0">
                <a:latin typeface="Arial"/>
                <a:cs typeface="Arial"/>
              </a:rPr>
              <a:t>Social Hourglass: an Infrastructure for Socially-aware Applications and Services.</a:t>
            </a:r>
            <a:r>
              <a:rPr lang="en-US" sz="2000" dirty="0" smtClean="0">
                <a:latin typeface="Arial"/>
                <a:cs typeface="Arial"/>
              </a:rPr>
              <a:t>" IEEE Internet Computing 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dirty="0" smtClean="0">
                <a:latin typeface="Arial"/>
                <a:cs typeface="Arial"/>
              </a:rPr>
              <a:t>2012)</a:t>
            </a:r>
            <a:r>
              <a:rPr lang="en-US" sz="200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77200" y="6363072"/>
            <a:ext cx="2133600" cy="365125"/>
          </a:xfrm>
        </p:spPr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Privacy in Social Ecosystems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1248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Social </a:t>
            </a:r>
            <a:r>
              <a:rPr lang="en-US" sz="2800" dirty="0">
                <a:latin typeface="Arial"/>
                <a:cs typeface="Arial"/>
              </a:rPr>
              <a:t>Ecosystems amplify </a:t>
            </a:r>
            <a:r>
              <a:rPr lang="en-US" sz="2800" dirty="0" smtClean="0">
                <a:latin typeface="Arial"/>
                <a:cs typeface="Arial"/>
              </a:rPr>
              <a:t>privacy concerns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Aggregated data </a:t>
            </a:r>
            <a:r>
              <a:rPr lang="en-US" dirty="0">
                <a:latin typeface="Arial"/>
                <a:cs typeface="Arial"/>
              </a:rPr>
              <a:t>from different contexts of </a:t>
            </a:r>
            <a:r>
              <a:rPr lang="en-US" dirty="0" smtClean="0">
                <a:latin typeface="Arial"/>
                <a:cs typeface="Arial"/>
              </a:rPr>
              <a:t>activity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 </a:t>
            </a:r>
            <a:r>
              <a:rPr lang="en-US" dirty="0">
                <a:latin typeface="Arial"/>
                <a:cs typeface="Arial"/>
              </a:rPr>
              <a:t>more complete </a:t>
            </a:r>
            <a:r>
              <a:rPr lang="en-US" dirty="0" smtClean="0">
                <a:latin typeface="Arial"/>
                <a:cs typeface="Arial"/>
              </a:rPr>
              <a:t>(uncomfortable?) digital recording </a:t>
            </a:r>
            <a:r>
              <a:rPr lang="en-US" dirty="0">
                <a:latin typeface="Arial"/>
                <a:cs typeface="Arial"/>
              </a:rPr>
              <a:t>of a person’s </a:t>
            </a:r>
            <a:r>
              <a:rPr lang="en-US" dirty="0" smtClean="0">
                <a:latin typeface="Arial"/>
                <a:cs typeface="Arial"/>
              </a:rPr>
              <a:t>life</a:t>
            </a:r>
          </a:p>
          <a:p>
            <a:pPr lvl="1"/>
            <a:r>
              <a:rPr lang="en-US" dirty="0">
                <a:latin typeface="Arial"/>
                <a:cs typeface="Arial"/>
              </a:rPr>
              <a:t>Social </a:t>
            </a:r>
            <a:r>
              <a:rPr lang="en-US" dirty="0" smtClean="0">
                <a:latin typeface="Arial"/>
                <a:cs typeface="Arial"/>
              </a:rPr>
              <a:t>applications from </a:t>
            </a:r>
            <a:r>
              <a:rPr lang="en-US" dirty="0">
                <a:latin typeface="Arial"/>
                <a:cs typeface="Arial"/>
              </a:rPr>
              <a:t>different contexts of </a:t>
            </a:r>
            <a:r>
              <a:rPr lang="en-US" dirty="0" smtClean="0">
                <a:latin typeface="Arial"/>
                <a:cs typeface="Arial"/>
              </a:rPr>
              <a:t>activity</a:t>
            </a:r>
          </a:p>
          <a:p>
            <a:r>
              <a:rPr lang="en-US" sz="2800" dirty="0" smtClean="0">
                <a:latin typeface="Arial"/>
                <a:cs typeface="Arial"/>
              </a:rPr>
              <a:t>Default privacy settings become critical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0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Privacy as Contextual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The right to 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appropriate ﬂow of personal </a:t>
            </a:r>
            <a:r>
              <a:rPr lang="en-US" sz="2400" b="1" dirty="0" smtClean="0">
                <a:solidFill>
                  <a:srgbClr val="000000"/>
                </a:solidFill>
                <a:latin typeface="Arial"/>
                <a:cs typeface="Arial"/>
              </a:rPr>
              <a:t>information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Based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on two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life facts: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transfer of personal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information happens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in a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social context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people alter behavior to correspond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with the norms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of the  context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Two norms: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Norms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appropriateness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Norms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cs typeface="Arial"/>
              </a:rPr>
              <a:t>distribution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0120" y="5605322"/>
            <a:ext cx="8229600" cy="8207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SzPct val="90000"/>
            </a:pPr>
            <a:r>
              <a:rPr lang="en-US" sz="2000" dirty="0" smtClean="0">
                <a:latin typeface="Arial"/>
                <a:cs typeface="Arial"/>
              </a:rPr>
              <a:t>Nissenbaum</a:t>
            </a:r>
            <a:r>
              <a:rPr lang="en-US" sz="2000" dirty="0">
                <a:latin typeface="Arial"/>
                <a:cs typeface="Arial"/>
              </a:rPr>
              <a:t>, Helen. "Privacy as contextual integrity." Washington Law Review 79.1 (2004).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dirty="0">
                <a:latin typeface="Arial"/>
                <a:cs typeface="Arial"/>
              </a:rPr>
              <a:t>Ontology-based social ecosystem data model to capture user online data semantics</a:t>
            </a:r>
          </a:p>
          <a:p>
            <a:pPr lvl="1"/>
            <a:r>
              <a:rPr lang="en-US" dirty="0">
                <a:latin typeface="Arial"/>
                <a:cs typeface="Arial"/>
              </a:rPr>
              <a:t>Model social </a:t>
            </a:r>
            <a:r>
              <a:rPr lang="en-US" dirty="0" smtClean="0">
                <a:latin typeface="Arial"/>
                <a:cs typeface="Arial"/>
              </a:rPr>
              <a:t>contexts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Model user roles</a:t>
            </a:r>
          </a:p>
          <a:p>
            <a:r>
              <a:rPr lang="en-US" sz="2800" dirty="0">
                <a:latin typeface="Arial"/>
                <a:cs typeface="Arial"/>
              </a:rPr>
              <a:t>Generate default privacy from social data based on Nissembaum’s contextual integrity framework</a:t>
            </a:r>
          </a:p>
          <a:p>
            <a:r>
              <a:rPr lang="en-US" sz="2800" dirty="0">
                <a:latin typeface="Arial"/>
                <a:cs typeface="Arial"/>
              </a:rPr>
              <a:t>Extensible, ﬁne-grained default policy customizable by </a:t>
            </a:r>
            <a:r>
              <a:rPr lang="en-US" sz="2800" dirty="0" smtClean="0">
                <a:latin typeface="Arial"/>
                <a:cs typeface="Arial"/>
              </a:rPr>
              <a:t>users</a:t>
            </a:r>
          </a:p>
          <a:p>
            <a:r>
              <a:rPr lang="en-US" sz="2800" dirty="0" smtClean="0">
                <a:latin typeface="Arial"/>
                <a:cs typeface="Arial"/>
              </a:rPr>
              <a:t>Prototype implementation and experimental </a:t>
            </a:r>
            <a:r>
              <a:rPr lang="en-US" sz="2800" dirty="0">
                <a:latin typeface="Arial"/>
                <a:cs typeface="Arial"/>
              </a:rPr>
              <a:t>evaluation on three real-world large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9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Ontology-based </a:t>
            </a:r>
            <a:r>
              <a:rPr lang="en-US" dirty="0" smtClean="0"/>
              <a:t>Social </a:t>
            </a:r>
            <a:r>
              <a:rPr lang="en-US" dirty="0"/>
              <a:t>Ecosystems Data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0644" y="1212813"/>
            <a:ext cx="8201776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S</a:t>
            </a:r>
            <a:r>
              <a:rPr lang="en-US" sz="2200" dirty="0" smtClean="0">
                <a:latin typeface="Arial"/>
                <a:cs typeface="Arial"/>
              </a:rPr>
              <a:t>et </a:t>
            </a:r>
            <a:r>
              <a:rPr lang="en-US" sz="2200" dirty="0">
                <a:latin typeface="Arial"/>
                <a:cs typeface="Arial"/>
              </a:rPr>
              <a:t>of entities, instances, functions, relations and </a:t>
            </a:r>
            <a:r>
              <a:rPr lang="en-US" sz="2200" dirty="0" smtClean="0">
                <a:latin typeface="Arial"/>
                <a:cs typeface="Arial"/>
              </a:rPr>
              <a:t>axioms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A</a:t>
            </a:r>
            <a:r>
              <a:rPr lang="en-US" sz="2200" dirty="0" smtClean="0">
                <a:latin typeface="Arial"/>
                <a:cs typeface="Arial"/>
              </a:rPr>
              <a:t> vocabulary for social ecosystems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P</a:t>
            </a:r>
            <a:r>
              <a:rPr lang="en-US" sz="2200" dirty="0" smtClean="0">
                <a:latin typeface="Arial"/>
                <a:cs typeface="Arial"/>
              </a:rPr>
              <a:t>rovides </a:t>
            </a:r>
            <a:r>
              <a:rPr lang="en-US" sz="2200" dirty="0">
                <a:latin typeface="Arial"/>
                <a:cs typeface="Arial"/>
              </a:rPr>
              <a:t>formal and structured representation of user’s </a:t>
            </a:r>
            <a:r>
              <a:rPr lang="en-US" sz="2200" dirty="0" smtClean="0">
                <a:latin typeface="Arial"/>
                <a:cs typeface="Arial"/>
              </a:rPr>
              <a:t>data and social spheres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G</a:t>
            </a:r>
            <a:r>
              <a:rPr lang="en-US" sz="2200" dirty="0" smtClean="0">
                <a:latin typeface="Arial"/>
                <a:cs typeface="Arial"/>
              </a:rPr>
              <a:t>ives </a:t>
            </a:r>
            <a:r>
              <a:rPr lang="en-US" sz="2200" dirty="0">
                <a:latin typeface="Arial"/>
                <a:cs typeface="Arial"/>
              </a:rPr>
              <a:t>semantic </a:t>
            </a:r>
            <a:r>
              <a:rPr lang="en-US" sz="2200" dirty="0" smtClean="0">
                <a:latin typeface="Arial"/>
                <a:cs typeface="Arial"/>
              </a:rPr>
              <a:t>interoperability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H</a:t>
            </a:r>
            <a:r>
              <a:rPr lang="en-US" sz="2200" dirty="0" smtClean="0">
                <a:latin typeface="Arial"/>
                <a:cs typeface="Arial"/>
              </a:rPr>
              <a:t>igh</a:t>
            </a:r>
            <a:r>
              <a:rPr lang="en-US" sz="2200" dirty="0">
                <a:latin typeface="Arial"/>
                <a:cs typeface="Arial"/>
              </a:rPr>
              <a:t>-level logic inference is possible</a:t>
            </a:r>
          </a:p>
          <a:p>
            <a:pPr lvl="1"/>
            <a:endParaRPr lang="en-US" sz="2200" dirty="0"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4" y="3789638"/>
            <a:ext cx="8464174" cy="29592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tolog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44" y="225050"/>
            <a:ext cx="6539224" cy="6218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1212</Words>
  <Application>Microsoft Macintosh PowerPoint</Application>
  <PresentationFormat>On-screen Show (4:3)</PresentationFormat>
  <Paragraphs>251</Paragraphs>
  <Slides>32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Aegis: A Semantic Implementation of Privacy as Contextual Integrity in Social Ecosystems</vt:lpstr>
      <vt:lpstr>Social Privacy Risks</vt:lpstr>
      <vt:lpstr>Why Does This Happen?</vt:lpstr>
      <vt:lpstr>Evolution Towards Social Ecosystems </vt:lpstr>
      <vt:lpstr>Privacy in Social Ecosystems</vt:lpstr>
      <vt:lpstr>Privacy as Contextual Integrity</vt:lpstr>
      <vt:lpstr>Our Solution</vt:lpstr>
      <vt:lpstr>Ontology-based Social Ecosystems Data Model</vt:lpstr>
      <vt:lpstr>PowerPoint Presentation</vt:lpstr>
      <vt:lpstr>System Model</vt:lpstr>
      <vt:lpstr>Architecture</vt:lpstr>
      <vt:lpstr>Policy Specification</vt:lpstr>
      <vt:lpstr>Policy Specification</vt:lpstr>
      <vt:lpstr>Context Inference</vt:lpstr>
      <vt:lpstr>Request Handling Flow Chart</vt:lpstr>
      <vt:lpstr>Prototype Implementation</vt:lpstr>
      <vt:lpstr>Experimental Evaluation</vt:lpstr>
      <vt:lpstr>Experimental Evaluation</vt:lpstr>
      <vt:lpstr>Access time increases linearly with the size of the SEKB</vt:lpstr>
      <vt:lpstr>Positive and negative authorization take about the same time  </vt:lpstr>
      <vt:lpstr>Performance decreases with increasing users</vt:lpstr>
      <vt:lpstr>Overhead induced by default policies is Statistically Insigniﬁcant</vt:lpstr>
      <vt:lpstr>Future Work</vt:lpstr>
      <vt:lpstr>Summary</vt:lpstr>
      <vt:lpstr>PowerPoint Presentation</vt:lpstr>
      <vt:lpstr>Back Up Slides</vt:lpstr>
      <vt:lpstr>Social Sensors</vt:lpstr>
      <vt:lpstr>Social Sensors</vt:lpstr>
      <vt:lpstr>PowerPoint Presentation</vt:lpstr>
      <vt:lpstr>Related Work</vt:lpstr>
      <vt:lpstr>Related Work</vt:lpstr>
      <vt:lpstr>Related Work</vt:lpstr>
    </vt:vector>
  </TitlesOfParts>
  <Company>University of South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MD IMRUL KAYES</cp:lastModifiedBy>
  <cp:revision>312</cp:revision>
  <dcterms:created xsi:type="dcterms:W3CDTF">2012-01-11T16:22:55Z</dcterms:created>
  <dcterms:modified xsi:type="dcterms:W3CDTF">2013-07-18T20:06:37Z</dcterms:modified>
</cp:coreProperties>
</file>